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18288000" cy="10287000"/>
  <p:notesSz cx="6858000" cy="9144000"/>
  <p:embeddedFontLst>
    <p:embeddedFont>
      <p:font typeface="Della Respira" panose="020B0604020202020204" charset="0"/>
      <p:regular r:id="rId9"/>
    </p:embeddedFont>
    <p:embeddedFont>
      <p:font typeface="Play" panose="020B0604020202020204" charset="0"/>
      <p:bold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30"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drive.google.com/file/d/1H4a7RVHMstuThuQdiJe5r1hFGAoZOJZX/view"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drive.google.com/file/d/1Y3dHr7HeQmWWyLHzsR5ElGYvF4kOMI5m/view"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0D0C"/>
        </a:solidFill>
        <a:effectLst/>
      </p:bgPr>
    </p:bg>
    <p:spTree>
      <p:nvGrpSpPr>
        <p:cNvPr id="1" name="Shape 83"/>
        <p:cNvGrpSpPr/>
        <p:nvPr/>
      </p:nvGrpSpPr>
      <p:grpSpPr>
        <a:xfrm>
          <a:off x="0" y="0"/>
          <a:ext cx="0" cy="0"/>
          <a:chOff x="0" y="0"/>
          <a:chExt cx="0" cy="0"/>
        </a:xfrm>
      </p:grpSpPr>
      <p:grpSp>
        <p:nvGrpSpPr>
          <p:cNvPr id="84" name="Google Shape;84;p13"/>
          <p:cNvGrpSpPr/>
          <p:nvPr/>
        </p:nvGrpSpPr>
        <p:grpSpPr>
          <a:xfrm>
            <a:off x="-1143000" y="0"/>
            <a:ext cx="20574000" cy="10287000"/>
            <a:chOff x="0" y="0"/>
            <a:chExt cx="27432000" cy="13716000"/>
          </a:xfrm>
        </p:grpSpPr>
        <p:sp>
          <p:nvSpPr>
            <p:cNvPr id="85" name="Google Shape;85;p13"/>
            <p:cNvSpPr/>
            <p:nvPr/>
          </p:nvSpPr>
          <p:spPr>
            <a:xfrm rot="-5400000">
              <a:off x="137160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mt="25000"/>
              </a:blip>
              <a:stretch>
                <a:fillRect/>
              </a:stretch>
            </a:blipFill>
            <a:ln>
              <a:noFill/>
            </a:ln>
          </p:spPr>
        </p:sp>
        <p:sp>
          <p:nvSpPr>
            <p:cNvPr id="86" name="Google Shape;86;p13"/>
            <p:cNvSpPr/>
            <p:nvPr/>
          </p:nvSpPr>
          <p:spPr>
            <a:xfrm rot="5400000" flipH="1">
              <a:off x="0" y="0"/>
              <a:ext cx="13716000" cy="13716000"/>
            </a:xfrm>
            <a:custGeom>
              <a:avLst/>
              <a:gdLst/>
              <a:ahLst/>
              <a:cxnLst/>
              <a:rect l="l" t="t" r="r" b="b"/>
              <a:pathLst>
                <a:path w="13716000" h="13716000" extrusionOk="0">
                  <a:moveTo>
                    <a:pt x="0" y="13716000"/>
                  </a:moveTo>
                  <a:lnTo>
                    <a:pt x="13716000" y="13716000"/>
                  </a:lnTo>
                  <a:lnTo>
                    <a:pt x="13716000" y="0"/>
                  </a:lnTo>
                  <a:lnTo>
                    <a:pt x="0" y="0"/>
                  </a:lnTo>
                  <a:lnTo>
                    <a:pt x="0" y="13716000"/>
                  </a:lnTo>
                  <a:close/>
                </a:path>
              </a:pathLst>
            </a:custGeom>
            <a:blipFill rotWithShape="1">
              <a:blip r:embed="rId3">
                <a:alphaModFix amt="25000"/>
              </a:blip>
              <a:stretch>
                <a:fillRect/>
              </a:stretch>
            </a:blipFill>
            <a:ln>
              <a:noFill/>
            </a:ln>
          </p:spPr>
        </p:sp>
      </p:grpSp>
      <p:sp>
        <p:nvSpPr>
          <p:cNvPr id="87" name="Google Shape;87;p13"/>
          <p:cNvSpPr txBox="1"/>
          <p:nvPr/>
        </p:nvSpPr>
        <p:spPr>
          <a:xfrm>
            <a:off x="9405569" y="4705756"/>
            <a:ext cx="8115300" cy="4050348"/>
          </a:xfrm>
          <a:prstGeom prst="rect">
            <a:avLst/>
          </a:prstGeom>
          <a:noFill/>
          <a:ln>
            <a:noFill/>
          </a:ln>
        </p:spPr>
        <p:txBody>
          <a:bodyPr spcFirstLastPara="1" wrap="square" lIns="0" tIns="0" rIns="0" bIns="0" anchor="t" anchorCtr="0">
            <a:spAutoFit/>
          </a:bodyPr>
          <a:lstStyle/>
          <a:p>
            <a:pPr marL="0" marR="0" lvl="0" indent="0" algn="l" rtl="0">
              <a:lnSpc>
                <a:spcPct val="98004"/>
              </a:lnSpc>
              <a:spcBef>
                <a:spcPts val="0"/>
              </a:spcBef>
              <a:spcAft>
                <a:spcPts val="0"/>
              </a:spcAft>
              <a:buNone/>
            </a:pPr>
            <a:r>
              <a:rPr lang="en-US" sz="15836" b="1" i="0" u="none" strike="noStrike" cap="none">
                <a:solidFill>
                  <a:srgbClr val="4E7EAC"/>
                </a:solidFill>
                <a:latin typeface="Play"/>
                <a:ea typeface="Play"/>
                <a:cs typeface="Play"/>
                <a:sym typeface="Play"/>
              </a:rPr>
              <a:t>Romeo</a:t>
            </a:r>
            <a:endParaRPr/>
          </a:p>
          <a:p>
            <a:pPr marL="0" marR="0" lvl="0" indent="0" algn="l" rtl="0">
              <a:lnSpc>
                <a:spcPct val="98004"/>
              </a:lnSpc>
              <a:spcBef>
                <a:spcPts val="0"/>
              </a:spcBef>
              <a:spcAft>
                <a:spcPts val="0"/>
              </a:spcAft>
              <a:buNone/>
            </a:pPr>
            <a:r>
              <a:rPr lang="en-US" sz="15836" b="1" i="0" u="none" strike="noStrike" cap="none">
                <a:solidFill>
                  <a:srgbClr val="4E7EAC"/>
                </a:solidFill>
                <a:latin typeface="Play"/>
                <a:ea typeface="Play"/>
                <a:cs typeface="Play"/>
                <a:sym typeface="Play"/>
              </a:rPr>
              <a:t>&amp; Julija</a:t>
            </a:r>
            <a:endParaRPr/>
          </a:p>
        </p:txBody>
      </p:sp>
      <p:sp>
        <p:nvSpPr>
          <p:cNvPr id="88" name="Google Shape;88;p13"/>
          <p:cNvSpPr/>
          <p:nvPr/>
        </p:nvSpPr>
        <p:spPr>
          <a:xfrm>
            <a:off x="-1702845" y="490657"/>
            <a:ext cx="11108414" cy="10825654"/>
          </a:xfrm>
          <a:custGeom>
            <a:avLst/>
            <a:gdLst/>
            <a:ahLst/>
            <a:cxnLst/>
            <a:rect l="l" t="t" r="r" b="b"/>
            <a:pathLst>
              <a:path w="11108414" h="10825654" extrusionOk="0">
                <a:moveTo>
                  <a:pt x="0" y="0"/>
                </a:moveTo>
                <a:lnTo>
                  <a:pt x="11108414" y="0"/>
                </a:lnTo>
                <a:lnTo>
                  <a:pt x="11108414" y="10825654"/>
                </a:lnTo>
                <a:lnTo>
                  <a:pt x="0" y="10825654"/>
                </a:lnTo>
                <a:lnTo>
                  <a:pt x="0" y="0"/>
                </a:lnTo>
                <a:close/>
              </a:path>
            </a:pathLst>
          </a:custGeom>
          <a:blipFill rotWithShape="1">
            <a:blip r:embed="rId4">
              <a:alphaModFix/>
            </a:blip>
            <a:stretch>
              <a:fillRect/>
            </a:stretch>
          </a:blipFill>
          <a:ln>
            <a:noFill/>
          </a:ln>
        </p:spPr>
      </p:sp>
      <p:sp>
        <p:nvSpPr>
          <p:cNvPr id="89" name="Google Shape;89;p13"/>
          <p:cNvSpPr txBox="1"/>
          <p:nvPr/>
        </p:nvSpPr>
        <p:spPr>
          <a:xfrm>
            <a:off x="9405569" y="3030902"/>
            <a:ext cx="4510766" cy="1351004"/>
          </a:xfrm>
          <a:prstGeom prst="rect">
            <a:avLst/>
          </a:prstGeom>
          <a:noFill/>
          <a:ln>
            <a:noFill/>
          </a:ln>
        </p:spPr>
        <p:txBody>
          <a:bodyPr spcFirstLastPara="1" wrap="square" lIns="0" tIns="0" rIns="0" bIns="0" anchor="t" anchorCtr="0">
            <a:spAutoFit/>
          </a:bodyPr>
          <a:lstStyle/>
          <a:p>
            <a:pPr marL="0" marR="0" lvl="0" indent="0" algn="l" rtl="0">
              <a:lnSpc>
                <a:spcPct val="98003"/>
              </a:lnSpc>
              <a:spcBef>
                <a:spcPts val="0"/>
              </a:spcBef>
              <a:spcAft>
                <a:spcPts val="0"/>
              </a:spcAft>
              <a:buNone/>
            </a:pPr>
            <a:r>
              <a:rPr lang="en-US" sz="3557" b="1" i="0" u="none" strike="noStrike" cap="none">
                <a:solidFill>
                  <a:srgbClr val="E3D9C8"/>
                </a:solidFill>
                <a:latin typeface="Play"/>
                <a:ea typeface="Play"/>
                <a:cs typeface="Play"/>
                <a:sym typeface="Play"/>
              </a:rPr>
              <a:t>MEĐUNARODNI DAN DJEČIJE KNJIŽEVNOSTI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A0D0C"/>
        </a:solidFill>
        <a:effectLst/>
      </p:bgPr>
    </p:bg>
    <p:spTree>
      <p:nvGrpSpPr>
        <p:cNvPr id="1" name="Shape 93"/>
        <p:cNvGrpSpPr/>
        <p:nvPr/>
      </p:nvGrpSpPr>
      <p:grpSpPr>
        <a:xfrm>
          <a:off x="0" y="0"/>
          <a:ext cx="0" cy="0"/>
          <a:chOff x="0" y="0"/>
          <a:chExt cx="0" cy="0"/>
        </a:xfrm>
      </p:grpSpPr>
      <p:sp>
        <p:nvSpPr>
          <p:cNvPr id="94" name="Google Shape;94;p14"/>
          <p:cNvSpPr/>
          <p:nvPr/>
        </p:nvSpPr>
        <p:spPr>
          <a:xfrm>
            <a:off x="9907778" y="2487549"/>
            <a:ext cx="9458640" cy="8822332"/>
          </a:xfrm>
          <a:custGeom>
            <a:avLst/>
            <a:gdLst/>
            <a:ahLst/>
            <a:cxnLst/>
            <a:rect l="l" t="t" r="r" b="b"/>
            <a:pathLst>
              <a:path w="9458640" h="8822332" extrusionOk="0">
                <a:moveTo>
                  <a:pt x="0" y="0"/>
                </a:moveTo>
                <a:lnTo>
                  <a:pt x="9458640" y="0"/>
                </a:lnTo>
                <a:lnTo>
                  <a:pt x="9458640" y="8822332"/>
                </a:lnTo>
                <a:lnTo>
                  <a:pt x="0" y="8822332"/>
                </a:lnTo>
                <a:lnTo>
                  <a:pt x="0" y="0"/>
                </a:lnTo>
                <a:close/>
              </a:path>
            </a:pathLst>
          </a:custGeom>
          <a:blipFill rotWithShape="1">
            <a:blip r:embed="rId3">
              <a:alphaModFix/>
            </a:blip>
            <a:stretch>
              <a:fillRect/>
            </a:stretch>
          </a:blipFill>
          <a:ln>
            <a:noFill/>
          </a:ln>
        </p:spPr>
      </p:sp>
      <p:sp>
        <p:nvSpPr>
          <p:cNvPr id="95" name="Google Shape;95;p14"/>
          <p:cNvSpPr txBox="1"/>
          <p:nvPr/>
        </p:nvSpPr>
        <p:spPr>
          <a:xfrm>
            <a:off x="977430" y="399439"/>
            <a:ext cx="7232739" cy="2450441"/>
          </a:xfrm>
          <a:prstGeom prst="rect">
            <a:avLst/>
          </a:prstGeom>
          <a:noFill/>
          <a:ln>
            <a:noFill/>
          </a:ln>
        </p:spPr>
        <p:txBody>
          <a:bodyPr spcFirstLastPara="1" wrap="square" lIns="0" tIns="0" rIns="0" bIns="0" anchor="t" anchorCtr="0">
            <a:spAutoFit/>
          </a:bodyPr>
          <a:lstStyle/>
          <a:p>
            <a:pPr marL="0" marR="0" lvl="0" indent="0" algn="l" rtl="0">
              <a:lnSpc>
                <a:spcPct val="97994"/>
              </a:lnSpc>
              <a:spcBef>
                <a:spcPts val="0"/>
              </a:spcBef>
              <a:spcAft>
                <a:spcPts val="0"/>
              </a:spcAft>
              <a:buNone/>
            </a:pPr>
            <a:r>
              <a:rPr lang="en-US" sz="6483" b="1" i="0" u="none" strike="noStrike" cap="none">
                <a:solidFill>
                  <a:srgbClr val="AB4545"/>
                </a:solidFill>
                <a:latin typeface="Play"/>
                <a:ea typeface="Play"/>
                <a:cs typeface="Play"/>
                <a:sym typeface="Play"/>
              </a:rPr>
              <a:t>MEĐUNARODNI DAN DJEČIJE KNJIŽEVNOSTI </a:t>
            </a:r>
            <a:endParaRPr/>
          </a:p>
        </p:txBody>
      </p:sp>
      <p:sp>
        <p:nvSpPr>
          <p:cNvPr id="96" name="Google Shape;96;p14"/>
          <p:cNvSpPr txBox="1"/>
          <p:nvPr/>
        </p:nvSpPr>
        <p:spPr>
          <a:xfrm>
            <a:off x="1028700" y="2945130"/>
            <a:ext cx="10710006" cy="629412"/>
          </a:xfrm>
          <a:prstGeom prst="rect">
            <a:avLst/>
          </a:prstGeom>
          <a:noFill/>
          <a:ln>
            <a:noFill/>
          </a:ln>
        </p:spPr>
        <p:txBody>
          <a:bodyPr spcFirstLastPara="1" wrap="square" lIns="0" tIns="0" rIns="0" bIns="0" anchor="t" anchorCtr="0">
            <a:spAutoFit/>
          </a:bodyPr>
          <a:lstStyle/>
          <a:p>
            <a:pPr marL="0" marR="0" lvl="0" indent="0" algn="l" rtl="0">
              <a:lnSpc>
                <a:spcPct val="98000"/>
              </a:lnSpc>
              <a:spcBef>
                <a:spcPts val="0"/>
              </a:spcBef>
              <a:spcAft>
                <a:spcPts val="0"/>
              </a:spcAft>
              <a:buNone/>
            </a:pPr>
            <a:r>
              <a:rPr lang="en-US" sz="4800" b="1" i="0" u="none" strike="noStrike" cap="none">
                <a:solidFill>
                  <a:srgbClr val="DDC4A6"/>
                </a:solidFill>
                <a:latin typeface="Play"/>
                <a:ea typeface="Play"/>
                <a:cs typeface="Play"/>
                <a:sym typeface="Play"/>
              </a:rPr>
              <a:t>ŠTA JE ON USTVARI?</a:t>
            </a:r>
            <a:endParaRPr/>
          </a:p>
        </p:txBody>
      </p:sp>
      <p:sp>
        <p:nvSpPr>
          <p:cNvPr id="97" name="Google Shape;97;p14"/>
          <p:cNvSpPr txBox="1"/>
          <p:nvPr/>
        </p:nvSpPr>
        <p:spPr>
          <a:xfrm>
            <a:off x="1028700" y="3693819"/>
            <a:ext cx="8688133" cy="357124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3399" b="0" i="0" u="none" strike="noStrike" cap="none">
                <a:solidFill>
                  <a:srgbClr val="DDC4A6"/>
                </a:solidFill>
                <a:latin typeface="Della Respira"/>
                <a:ea typeface="Della Respira"/>
                <a:cs typeface="Della Respira"/>
                <a:sym typeface="Della Respira"/>
              </a:rPr>
              <a:t>Dan dječije književnosti je međunarodni praznik koji se obilježava 2. aprila s ciljem promovisanja dječije literature i poticanja ljubavi prema čitanju među najmlađima.</a:t>
            </a:r>
            <a:endParaRPr/>
          </a:p>
          <a:p>
            <a:pPr marL="0" marR="0" lvl="0" indent="0" algn="l" rtl="0">
              <a:lnSpc>
                <a:spcPct val="140011"/>
              </a:lnSpc>
              <a:spcBef>
                <a:spcPts val="0"/>
              </a:spcBef>
              <a:spcAft>
                <a:spcPts val="0"/>
              </a:spcAft>
              <a:buNone/>
            </a:pPr>
            <a:endParaRPr sz="3399" b="0" i="0" u="none" strike="noStrike" cap="none">
              <a:solidFill>
                <a:srgbClr val="DDC4A6"/>
              </a:solidFill>
              <a:latin typeface="Della Respira"/>
              <a:ea typeface="Della Respira"/>
              <a:cs typeface="Della Respira"/>
              <a:sym typeface="Della Respira"/>
            </a:endParaRPr>
          </a:p>
          <a:p>
            <a:pPr marL="0" marR="0" lvl="0" indent="0" algn="l" rtl="0">
              <a:lnSpc>
                <a:spcPct val="140011"/>
              </a:lnSpc>
              <a:spcBef>
                <a:spcPts val="0"/>
              </a:spcBef>
              <a:spcAft>
                <a:spcPts val="0"/>
              </a:spcAft>
              <a:buNone/>
            </a:pPr>
            <a:endParaRPr sz="3399" b="0" i="0" u="none" strike="noStrike" cap="none">
              <a:solidFill>
                <a:srgbClr val="DDC4A6"/>
              </a:solidFill>
              <a:latin typeface="Della Respira"/>
              <a:ea typeface="Della Respira"/>
              <a:cs typeface="Della Respira"/>
              <a:sym typeface="Della Respira"/>
            </a:endParaRPr>
          </a:p>
        </p:txBody>
      </p:sp>
      <p:sp>
        <p:nvSpPr>
          <p:cNvPr id="98" name="Google Shape;98;p14"/>
          <p:cNvSpPr txBox="1"/>
          <p:nvPr/>
        </p:nvSpPr>
        <p:spPr>
          <a:xfrm>
            <a:off x="977430" y="7579435"/>
            <a:ext cx="7181468" cy="292926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3399" b="0" i="0" u="none" strike="noStrike" cap="none" dirty="0" err="1">
                <a:solidFill>
                  <a:srgbClr val="DDC4A6"/>
                </a:solidFill>
                <a:latin typeface="Della Respira"/>
                <a:ea typeface="Della Respira"/>
                <a:cs typeface="Della Respira"/>
                <a:sym typeface="Della Respira"/>
              </a:rPr>
              <a:t>Prilikom</a:t>
            </a:r>
            <a:r>
              <a:rPr lang="en-US" sz="3399" b="0" i="0" u="none" strike="noStrike" cap="none" dirty="0">
                <a:solidFill>
                  <a:srgbClr val="DDC4A6"/>
                </a:solidFill>
                <a:latin typeface="Della Respira"/>
                <a:ea typeface="Della Respira"/>
                <a:cs typeface="Della Respira"/>
                <a:sym typeface="Della Respira"/>
              </a:rPr>
              <a:t> </a:t>
            </a:r>
            <a:r>
              <a:rPr lang="en-US" sz="3399" b="0" i="0" u="none" strike="noStrike" cap="none" dirty="0" err="1">
                <a:solidFill>
                  <a:srgbClr val="DDC4A6"/>
                </a:solidFill>
                <a:latin typeface="Della Respira"/>
                <a:ea typeface="Della Respira"/>
                <a:cs typeface="Della Respira"/>
                <a:sym typeface="Della Respira"/>
              </a:rPr>
              <a:t>čitanja</a:t>
            </a:r>
            <a:r>
              <a:rPr lang="en-US" sz="3399" b="0" i="0" u="none" strike="noStrike" cap="none" dirty="0">
                <a:solidFill>
                  <a:srgbClr val="DDC4A6"/>
                </a:solidFill>
                <a:latin typeface="Della Respira"/>
                <a:ea typeface="Della Respira"/>
                <a:cs typeface="Della Respira"/>
                <a:sym typeface="Della Respira"/>
              </a:rPr>
              <a:t>, </a:t>
            </a:r>
            <a:r>
              <a:rPr lang="en-US" sz="3399" b="0" i="0" u="none" strike="noStrike" cap="none" dirty="0" err="1">
                <a:solidFill>
                  <a:srgbClr val="DDC4A6"/>
                </a:solidFill>
                <a:latin typeface="Della Respira"/>
                <a:ea typeface="Della Respira"/>
                <a:cs typeface="Della Respira"/>
                <a:sym typeface="Della Respira"/>
              </a:rPr>
              <a:t>ili</a:t>
            </a:r>
            <a:r>
              <a:rPr lang="en-US" sz="3399" b="0" i="0" u="none" strike="noStrike" cap="none" dirty="0">
                <a:solidFill>
                  <a:srgbClr val="DDC4A6"/>
                </a:solidFill>
                <a:latin typeface="Della Respira"/>
                <a:ea typeface="Della Respira"/>
                <a:cs typeface="Della Respira"/>
                <a:sym typeface="Della Respira"/>
              </a:rPr>
              <a:t> </a:t>
            </a:r>
            <a:r>
              <a:rPr lang="en-US" sz="3399" b="0" i="0" u="none" strike="noStrike" cap="none" dirty="0" err="1">
                <a:solidFill>
                  <a:srgbClr val="DDC4A6"/>
                </a:solidFill>
                <a:latin typeface="Della Respira"/>
                <a:ea typeface="Della Respira"/>
                <a:cs typeface="Della Respira"/>
                <a:sym typeface="Della Respira"/>
              </a:rPr>
              <a:t>prepričavanja</a:t>
            </a:r>
            <a:r>
              <a:rPr lang="en-US" sz="3399" b="0" i="0" u="none" strike="noStrike" cap="none" dirty="0">
                <a:solidFill>
                  <a:srgbClr val="DDC4A6"/>
                </a:solidFill>
                <a:latin typeface="Della Respira"/>
                <a:ea typeface="Della Respira"/>
                <a:cs typeface="Della Respira"/>
                <a:sym typeface="Della Respira"/>
              </a:rPr>
              <a:t> </a:t>
            </a:r>
            <a:r>
              <a:rPr lang="en-US" sz="3399" b="0" i="0" u="none" strike="noStrike" cap="none" dirty="0" err="1">
                <a:solidFill>
                  <a:srgbClr val="DDC4A6"/>
                </a:solidFill>
                <a:latin typeface="Della Respira"/>
                <a:ea typeface="Della Respira"/>
                <a:cs typeface="Della Respira"/>
                <a:sym typeface="Della Respira"/>
              </a:rPr>
              <a:t>književnih</a:t>
            </a:r>
            <a:r>
              <a:rPr lang="en-US" sz="3399" b="0" i="0" u="none" strike="noStrike" cap="none" dirty="0">
                <a:solidFill>
                  <a:srgbClr val="DDC4A6"/>
                </a:solidFill>
                <a:latin typeface="Della Respira"/>
                <a:ea typeface="Della Respira"/>
                <a:cs typeface="Della Respira"/>
                <a:sym typeface="Della Respira"/>
              </a:rPr>
              <a:t> </a:t>
            </a:r>
            <a:r>
              <a:rPr lang="en-US" sz="3399" b="0" i="0" u="none" strike="noStrike" cap="none" dirty="0" err="1">
                <a:solidFill>
                  <a:srgbClr val="DDC4A6"/>
                </a:solidFill>
                <a:latin typeface="Della Respira"/>
                <a:ea typeface="Della Respira"/>
                <a:cs typeface="Della Respira"/>
                <a:sym typeface="Della Respira"/>
              </a:rPr>
              <a:t>djela</a:t>
            </a:r>
            <a:r>
              <a:rPr lang="en-US" sz="3399" b="0" i="0" u="none" strike="noStrike" cap="none" dirty="0">
                <a:solidFill>
                  <a:srgbClr val="DDC4A6"/>
                </a:solidFill>
                <a:latin typeface="Della Respira"/>
                <a:ea typeface="Della Respira"/>
                <a:cs typeface="Della Respira"/>
                <a:sym typeface="Della Respira"/>
              </a:rPr>
              <a:t> </a:t>
            </a:r>
            <a:r>
              <a:rPr lang="hr-HR" sz="3399" dirty="0">
                <a:solidFill>
                  <a:srgbClr val="DDC4A6"/>
                </a:solidFill>
                <a:latin typeface="Della Respira"/>
                <a:ea typeface="Della Respira"/>
                <a:cs typeface="Della Respira"/>
                <a:sym typeface="Della Respira"/>
              </a:rPr>
              <a:t>mi</a:t>
            </a:r>
            <a:r>
              <a:rPr lang="en-US" sz="3399" b="0" i="0" u="none" strike="noStrike" cap="none" dirty="0">
                <a:solidFill>
                  <a:srgbClr val="DDC4A6"/>
                </a:solidFill>
                <a:latin typeface="Della Respira"/>
                <a:ea typeface="Della Respira"/>
                <a:cs typeface="Della Respira"/>
                <a:sym typeface="Della Respira"/>
              </a:rPr>
              <a:t> </a:t>
            </a:r>
            <a:r>
              <a:rPr lang="en-US" sz="3399" b="0" i="0" u="none" strike="noStrike" cap="none" dirty="0" err="1">
                <a:solidFill>
                  <a:srgbClr val="DDC4A6"/>
                </a:solidFill>
                <a:latin typeface="Della Respira"/>
                <a:ea typeface="Della Respira"/>
                <a:cs typeface="Della Respira"/>
                <a:sym typeface="Della Respira"/>
              </a:rPr>
              <a:t>podržavamo</a:t>
            </a:r>
            <a:r>
              <a:rPr lang="en-US" sz="3399" b="0" i="0" u="none" strike="noStrike" cap="none" dirty="0">
                <a:solidFill>
                  <a:srgbClr val="DDC4A6"/>
                </a:solidFill>
                <a:latin typeface="Della Respira"/>
                <a:ea typeface="Della Respira"/>
                <a:cs typeface="Della Respira"/>
                <a:sym typeface="Della Respira"/>
              </a:rPr>
              <a:t> </a:t>
            </a:r>
            <a:r>
              <a:rPr lang="en-US" sz="3399" b="0" i="0" u="none" strike="noStrike" cap="none" dirty="0" err="1">
                <a:solidFill>
                  <a:srgbClr val="DDC4A6"/>
                </a:solidFill>
                <a:latin typeface="Della Respira"/>
                <a:ea typeface="Della Respira"/>
                <a:cs typeface="Della Respira"/>
                <a:sym typeface="Della Respira"/>
              </a:rPr>
              <a:t>obilježavanje</a:t>
            </a:r>
            <a:r>
              <a:rPr lang="en-US" sz="3399" b="0" i="0" u="none" strike="noStrike" cap="none" dirty="0">
                <a:solidFill>
                  <a:srgbClr val="DDC4A6"/>
                </a:solidFill>
                <a:latin typeface="Della Respira"/>
                <a:ea typeface="Della Respira"/>
                <a:cs typeface="Della Respira"/>
                <a:sym typeface="Della Respira"/>
              </a:rPr>
              <a:t> </a:t>
            </a:r>
            <a:r>
              <a:rPr lang="en-US" sz="3399" b="0" i="0" u="none" strike="noStrike" cap="none" dirty="0" err="1">
                <a:solidFill>
                  <a:srgbClr val="DDC4A6"/>
                </a:solidFill>
                <a:latin typeface="Della Respira"/>
                <a:ea typeface="Della Respira"/>
                <a:cs typeface="Della Respira"/>
                <a:sym typeface="Della Respira"/>
              </a:rPr>
              <a:t>ovog</a:t>
            </a:r>
            <a:r>
              <a:rPr lang="en-US" sz="3399" b="0" i="0" u="none" strike="noStrike" cap="none" dirty="0">
                <a:solidFill>
                  <a:srgbClr val="DDC4A6"/>
                </a:solidFill>
                <a:latin typeface="Della Respira"/>
                <a:ea typeface="Della Respira"/>
                <a:cs typeface="Della Respira"/>
                <a:sym typeface="Della Respira"/>
              </a:rPr>
              <a:t> </a:t>
            </a:r>
            <a:r>
              <a:rPr lang="en-US" sz="3399" b="0" i="0" u="none" strike="noStrike" cap="none" dirty="0" err="1">
                <a:solidFill>
                  <a:srgbClr val="DDC4A6"/>
                </a:solidFill>
                <a:latin typeface="Della Respira"/>
                <a:ea typeface="Della Respira"/>
                <a:cs typeface="Della Respira"/>
                <a:sym typeface="Della Respira"/>
              </a:rPr>
              <a:t>datuma</a:t>
            </a:r>
            <a:r>
              <a:rPr lang="en-US" sz="3399" b="0" i="0" u="none" strike="noStrike" cap="none" dirty="0">
                <a:solidFill>
                  <a:srgbClr val="DDC4A6"/>
                </a:solidFill>
                <a:latin typeface="Della Respira"/>
                <a:ea typeface="Della Respira"/>
                <a:cs typeface="Della Respira"/>
                <a:sym typeface="Della Respira"/>
              </a:rPr>
              <a:t>, </a:t>
            </a:r>
            <a:r>
              <a:rPr lang="en-US" sz="3399" b="0" i="0" u="none" strike="noStrike" cap="none" dirty="0" err="1">
                <a:solidFill>
                  <a:srgbClr val="DDC4A6"/>
                </a:solidFill>
                <a:latin typeface="Della Respira"/>
                <a:ea typeface="Della Respira"/>
                <a:cs typeface="Della Respira"/>
                <a:sym typeface="Della Respira"/>
              </a:rPr>
              <a:t>te</a:t>
            </a:r>
            <a:r>
              <a:rPr lang="en-US" sz="3399" b="0" i="0" u="none" strike="noStrike" cap="none" dirty="0">
                <a:solidFill>
                  <a:srgbClr val="DDC4A6"/>
                </a:solidFill>
                <a:latin typeface="Della Respira"/>
                <a:ea typeface="Della Respira"/>
                <a:cs typeface="Della Respira"/>
                <a:sym typeface="Della Respira"/>
              </a:rPr>
              <a:t> </a:t>
            </a:r>
            <a:r>
              <a:rPr lang="hr-HR" sz="3399" dirty="0">
                <a:solidFill>
                  <a:srgbClr val="DDC4A6"/>
                </a:solidFill>
                <a:latin typeface="Della Respira"/>
                <a:ea typeface="Della Respira"/>
                <a:cs typeface="Della Respira"/>
                <a:sym typeface="Della Respira"/>
              </a:rPr>
              <a:t>ističemo</a:t>
            </a:r>
            <a:r>
              <a:rPr lang="en-US" sz="3399" b="0" i="0" u="none" strike="noStrike" cap="none" dirty="0">
                <a:solidFill>
                  <a:srgbClr val="DDC4A6"/>
                </a:solidFill>
                <a:latin typeface="Della Respira"/>
                <a:ea typeface="Della Respira"/>
                <a:cs typeface="Della Respira"/>
                <a:sym typeface="Della Respira"/>
              </a:rPr>
              <a:t> </a:t>
            </a:r>
            <a:r>
              <a:rPr lang="en-US" sz="3399" b="0" i="0" u="none" strike="noStrike" cap="none" dirty="0" err="1">
                <a:solidFill>
                  <a:srgbClr val="DDC4A6"/>
                </a:solidFill>
                <a:latin typeface="Della Respira"/>
                <a:ea typeface="Della Respira"/>
                <a:cs typeface="Della Respira"/>
                <a:sym typeface="Della Respira"/>
              </a:rPr>
              <a:t>njegov</a:t>
            </a:r>
            <a:r>
              <a:rPr lang="en-US" sz="3399" b="0" i="0" u="none" strike="noStrike" cap="none" dirty="0">
                <a:solidFill>
                  <a:srgbClr val="DDC4A6"/>
                </a:solidFill>
                <a:latin typeface="Della Respira"/>
                <a:ea typeface="Della Respira"/>
                <a:cs typeface="Della Respira"/>
                <a:sym typeface="Della Respira"/>
              </a:rPr>
              <a:t> </a:t>
            </a:r>
            <a:r>
              <a:rPr lang="en-US" sz="3399" b="0" i="0" u="none" strike="noStrike" cap="none" dirty="0" err="1">
                <a:solidFill>
                  <a:srgbClr val="DDC4A6"/>
                </a:solidFill>
                <a:latin typeface="Della Respira"/>
                <a:ea typeface="Della Respira"/>
                <a:cs typeface="Della Respira"/>
                <a:sym typeface="Della Respira"/>
              </a:rPr>
              <a:t>značaj</a:t>
            </a:r>
            <a:r>
              <a:rPr lang="en-US" sz="3399" b="0" i="0" u="none" strike="noStrike" cap="none" dirty="0">
                <a:solidFill>
                  <a:srgbClr val="DDC4A6"/>
                </a:solidFill>
                <a:latin typeface="Della Respira"/>
                <a:ea typeface="Della Respira"/>
                <a:cs typeface="Della Respira"/>
                <a:sym typeface="Della Respira"/>
              </a:rPr>
              <a:t>.</a:t>
            </a:r>
            <a:r>
              <a:rPr lang="hr-HR" sz="3399" b="0" i="0" u="none" strike="noStrike" cap="none" dirty="0">
                <a:solidFill>
                  <a:srgbClr val="DDC4A6"/>
                </a:solidFill>
                <a:latin typeface="Della Respira"/>
                <a:ea typeface="Della Respira"/>
                <a:cs typeface="Della Respira"/>
                <a:sym typeface="Della Respira"/>
              </a:rPr>
              <a:t>.</a:t>
            </a:r>
            <a:endParaRPr dirty="0"/>
          </a:p>
        </p:txBody>
      </p:sp>
      <p:sp>
        <p:nvSpPr>
          <p:cNvPr id="99" name="Google Shape;99;p14"/>
          <p:cNvSpPr txBox="1"/>
          <p:nvPr/>
        </p:nvSpPr>
        <p:spPr>
          <a:xfrm>
            <a:off x="977430" y="6275145"/>
            <a:ext cx="8115300" cy="1180465"/>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3399" b="1" i="0" u="none" strike="noStrike" cap="none">
                <a:solidFill>
                  <a:srgbClr val="AB4545"/>
                </a:solidFill>
                <a:latin typeface="Play"/>
                <a:ea typeface="Play"/>
                <a:cs typeface="Play"/>
                <a:sym typeface="Play"/>
              </a:rPr>
              <a:t>KAKO UČESTVOVATI U OBILJEŽAVANJU?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A0D0C"/>
        </a:solidFill>
        <a:effectLst/>
      </p:bgPr>
    </p:bg>
    <p:spTree>
      <p:nvGrpSpPr>
        <p:cNvPr id="1" name="Shape 103"/>
        <p:cNvGrpSpPr/>
        <p:nvPr/>
      </p:nvGrpSpPr>
      <p:grpSpPr>
        <a:xfrm>
          <a:off x="0" y="0"/>
          <a:ext cx="0" cy="0"/>
          <a:chOff x="0" y="0"/>
          <a:chExt cx="0" cy="0"/>
        </a:xfrm>
      </p:grpSpPr>
      <p:sp>
        <p:nvSpPr>
          <p:cNvPr id="104" name="Google Shape;104;p15"/>
          <p:cNvSpPr/>
          <p:nvPr/>
        </p:nvSpPr>
        <p:spPr>
          <a:xfrm>
            <a:off x="8893682" y="236978"/>
            <a:ext cx="10666690" cy="10395174"/>
          </a:xfrm>
          <a:custGeom>
            <a:avLst/>
            <a:gdLst/>
            <a:ahLst/>
            <a:cxnLst/>
            <a:rect l="l" t="t" r="r" b="b"/>
            <a:pathLst>
              <a:path w="10666690" h="10395174" extrusionOk="0">
                <a:moveTo>
                  <a:pt x="0" y="0"/>
                </a:moveTo>
                <a:lnTo>
                  <a:pt x="10666690" y="0"/>
                </a:lnTo>
                <a:lnTo>
                  <a:pt x="10666690" y="10395174"/>
                </a:lnTo>
                <a:lnTo>
                  <a:pt x="0" y="10395174"/>
                </a:lnTo>
                <a:lnTo>
                  <a:pt x="0" y="0"/>
                </a:lnTo>
                <a:close/>
              </a:path>
            </a:pathLst>
          </a:custGeom>
          <a:blipFill rotWithShape="1">
            <a:blip r:embed="rId3">
              <a:alphaModFix/>
            </a:blip>
            <a:stretch>
              <a:fillRect/>
            </a:stretch>
          </a:blipFill>
          <a:ln>
            <a:noFill/>
          </a:ln>
        </p:spPr>
      </p:sp>
      <p:sp>
        <p:nvSpPr>
          <p:cNvPr id="105" name="Google Shape;105;p15"/>
          <p:cNvSpPr txBox="1"/>
          <p:nvPr/>
        </p:nvSpPr>
        <p:spPr>
          <a:xfrm>
            <a:off x="1028700" y="1143000"/>
            <a:ext cx="6051607" cy="710011"/>
          </a:xfrm>
          <a:prstGeom prst="rect">
            <a:avLst/>
          </a:prstGeom>
          <a:noFill/>
          <a:ln>
            <a:noFill/>
          </a:ln>
        </p:spPr>
        <p:txBody>
          <a:bodyPr spcFirstLastPara="1" wrap="square" lIns="0" tIns="0" rIns="0" bIns="0" anchor="t" anchorCtr="0">
            <a:spAutoFit/>
          </a:bodyPr>
          <a:lstStyle/>
          <a:p>
            <a:pPr marL="0" marR="0" lvl="0" indent="0" algn="l" rtl="0">
              <a:lnSpc>
                <a:spcPct val="97990"/>
              </a:lnSpc>
              <a:spcBef>
                <a:spcPts val="0"/>
              </a:spcBef>
              <a:spcAft>
                <a:spcPts val="0"/>
              </a:spcAft>
              <a:buNone/>
            </a:pPr>
            <a:r>
              <a:rPr lang="en-US" sz="5424" b="1" i="0" u="none" strike="noStrike" cap="none">
                <a:solidFill>
                  <a:srgbClr val="4E7EAC"/>
                </a:solidFill>
                <a:latin typeface="Play"/>
                <a:ea typeface="Play"/>
                <a:cs typeface="Play"/>
                <a:sym typeface="Play"/>
              </a:rPr>
              <a:t>ROMEO &amp; JULIJA</a:t>
            </a:r>
            <a:endParaRPr/>
          </a:p>
        </p:txBody>
      </p:sp>
      <p:sp>
        <p:nvSpPr>
          <p:cNvPr id="106" name="Google Shape;106;p15"/>
          <p:cNvSpPr txBox="1"/>
          <p:nvPr/>
        </p:nvSpPr>
        <p:spPr>
          <a:xfrm>
            <a:off x="1028700" y="2686992"/>
            <a:ext cx="8115300" cy="597154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3399" b="0" i="0" u="none" strike="noStrike" cap="none">
                <a:solidFill>
                  <a:srgbClr val="DDC4A6"/>
                </a:solidFill>
                <a:latin typeface="Della Respira"/>
                <a:ea typeface="Della Respira"/>
                <a:cs typeface="Della Respira"/>
                <a:sym typeface="Della Respira"/>
              </a:rPr>
              <a:t>Romeo i Julija, jedno od najpoznatijih djela Williama Shakespearea, priča je o zabranjenoj ljubavi dvoje mladih čije su porodice u dugogodišnjem sukobu. Njihova sudbina ispisana je tragedijom, ali upravo njihova žrtva donosi pomirenje onima koji su ih razdvajali. Učenici devetih razreda za vas su pripremili dvije nezaboravne scene iz ove tužne drame.</a:t>
            </a:r>
            <a:endParaRPr/>
          </a:p>
          <a:p>
            <a:pPr marL="0" marR="0" lvl="0" indent="0" algn="l" rtl="0">
              <a:lnSpc>
                <a:spcPct val="140011"/>
              </a:lnSpc>
              <a:spcBef>
                <a:spcPts val="0"/>
              </a:spcBef>
              <a:spcAft>
                <a:spcPts val="0"/>
              </a:spcAft>
              <a:buNone/>
            </a:pPr>
            <a:endParaRPr sz="3399" b="0" i="0" u="none" strike="noStrike" cap="none">
              <a:solidFill>
                <a:srgbClr val="DDC4A6"/>
              </a:solidFill>
              <a:latin typeface="Della Respira"/>
              <a:ea typeface="Della Respira"/>
              <a:cs typeface="Della Respira"/>
              <a:sym typeface="Della Respira"/>
            </a:endParaRPr>
          </a:p>
        </p:txBody>
      </p:sp>
      <p:sp>
        <p:nvSpPr>
          <p:cNvPr id="107" name="Google Shape;107;p15"/>
          <p:cNvSpPr txBox="1"/>
          <p:nvPr/>
        </p:nvSpPr>
        <p:spPr>
          <a:xfrm>
            <a:off x="1028700" y="1973252"/>
            <a:ext cx="8115300" cy="58039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3399" b="0" i="0" u="none" strike="noStrike" cap="none">
                <a:solidFill>
                  <a:srgbClr val="4E7EAC"/>
                </a:solidFill>
                <a:latin typeface="Play"/>
                <a:ea typeface="Play"/>
                <a:cs typeface="Play"/>
                <a:sym typeface="Play"/>
              </a:rPr>
              <a:t>WILLIAM SHAKESPEARE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A0D0C"/>
        </a:solidFill>
        <a:effectLst/>
      </p:bgPr>
    </p:bg>
    <p:spTree>
      <p:nvGrpSpPr>
        <p:cNvPr id="1" name="Shape 111"/>
        <p:cNvGrpSpPr/>
        <p:nvPr/>
      </p:nvGrpSpPr>
      <p:grpSpPr>
        <a:xfrm>
          <a:off x="0" y="0"/>
          <a:ext cx="0" cy="0"/>
          <a:chOff x="0" y="0"/>
          <a:chExt cx="0" cy="0"/>
        </a:xfrm>
      </p:grpSpPr>
      <p:grpSp>
        <p:nvGrpSpPr>
          <p:cNvPr id="112" name="Google Shape;112;p16"/>
          <p:cNvGrpSpPr/>
          <p:nvPr/>
        </p:nvGrpSpPr>
        <p:grpSpPr>
          <a:xfrm>
            <a:off x="-269409" y="-1137348"/>
            <a:ext cx="19316375" cy="4680815"/>
            <a:chOff x="0" y="-38100"/>
            <a:chExt cx="5087440" cy="1232807"/>
          </a:xfrm>
        </p:grpSpPr>
        <p:sp>
          <p:nvSpPr>
            <p:cNvPr id="113" name="Google Shape;113;p16"/>
            <p:cNvSpPr/>
            <p:nvPr/>
          </p:nvSpPr>
          <p:spPr>
            <a:xfrm>
              <a:off x="0" y="0"/>
              <a:ext cx="5087440" cy="1194707"/>
            </a:xfrm>
            <a:custGeom>
              <a:avLst/>
              <a:gdLst/>
              <a:ahLst/>
              <a:cxnLst/>
              <a:rect l="l" t="t" r="r" b="b"/>
              <a:pathLst>
                <a:path w="5087440" h="1194707" extrusionOk="0">
                  <a:moveTo>
                    <a:pt x="0" y="0"/>
                  </a:moveTo>
                  <a:lnTo>
                    <a:pt x="5087440" y="0"/>
                  </a:lnTo>
                  <a:lnTo>
                    <a:pt x="5087440" y="1194707"/>
                  </a:lnTo>
                  <a:lnTo>
                    <a:pt x="0" y="1194707"/>
                  </a:lnTo>
                  <a:close/>
                </a:path>
              </a:pathLst>
            </a:custGeom>
            <a:solidFill>
              <a:srgbClr val="4E7EAC"/>
            </a:solidFill>
            <a:ln>
              <a:noFill/>
            </a:ln>
          </p:spPr>
        </p:sp>
        <p:sp>
          <p:nvSpPr>
            <p:cNvPr id="114" name="Google Shape;114;p16"/>
            <p:cNvSpPr txBox="1"/>
            <p:nvPr/>
          </p:nvSpPr>
          <p:spPr>
            <a:xfrm>
              <a:off x="0" y="-38100"/>
              <a:ext cx="5087440" cy="123280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5" name="Google Shape;115;p16"/>
          <p:cNvSpPr txBox="1"/>
          <p:nvPr/>
        </p:nvSpPr>
        <p:spPr>
          <a:xfrm>
            <a:off x="822889" y="1475415"/>
            <a:ext cx="10710006" cy="1258824"/>
          </a:xfrm>
          <a:prstGeom prst="rect">
            <a:avLst/>
          </a:prstGeom>
          <a:noFill/>
          <a:ln>
            <a:noFill/>
          </a:ln>
        </p:spPr>
        <p:txBody>
          <a:bodyPr spcFirstLastPara="1" wrap="square" lIns="0" tIns="0" rIns="0" bIns="0" anchor="t" anchorCtr="0">
            <a:spAutoFit/>
          </a:bodyPr>
          <a:lstStyle/>
          <a:p>
            <a:pPr marL="0" marR="0" lvl="0" indent="0" algn="l" rtl="0">
              <a:lnSpc>
                <a:spcPct val="98000"/>
              </a:lnSpc>
              <a:spcBef>
                <a:spcPts val="0"/>
              </a:spcBef>
              <a:spcAft>
                <a:spcPts val="0"/>
              </a:spcAft>
              <a:buNone/>
            </a:pPr>
            <a:r>
              <a:rPr lang="en-US" sz="9600" b="1" i="0" u="none" strike="noStrike" cap="none">
                <a:solidFill>
                  <a:srgbClr val="3A1C22"/>
                </a:solidFill>
                <a:latin typeface="Play"/>
                <a:ea typeface="Play"/>
                <a:cs typeface="Play"/>
                <a:sym typeface="Play"/>
              </a:rPr>
              <a:t>SCENA I</a:t>
            </a:r>
            <a:endParaRPr/>
          </a:p>
        </p:txBody>
      </p:sp>
      <p:sp>
        <p:nvSpPr>
          <p:cNvPr id="116" name="Google Shape;116;p16"/>
          <p:cNvSpPr txBox="1"/>
          <p:nvPr/>
        </p:nvSpPr>
        <p:spPr>
          <a:xfrm>
            <a:off x="821751" y="2776403"/>
            <a:ext cx="10710006" cy="545973"/>
          </a:xfrm>
          <a:prstGeom prst="rect">
            <a:avLst/>
          </a:prstGeom>
          <a:noFill/>
          <a:ln>
            <a:noFill/>
          </a:ln>
        </p:spPr>
        <p:txBody>
          <a:bodyPr spcFirstLastPara="1" wrap="square" lIns="0" tIns="0" rIns="0" bIns="0" anchor="t" anchorCtr="0">
            <a:spAutoFit/>
          </a:bodyPr>
          <a:lstStyle/>
          <a:p>
            <a:pPr marL="0" marR="0" lvl="0" indent="0" algn="l" rtl="0">
              <a:lnSpc>
                <a:spcPct val="98000"/>
              </a:lnSpc>
              <a:spcBef>
                <a:spcPts val="0"/>
              </a:spcBef>
              <a:spcAft>
                <a:spcPts val="0"/>
              </a:spcAft>
              <a:buNone/>
            </a:pPr>
            <a:r>
              <a:rPr lang="en-US" sz="4200" b="1" i="0" u="none" strike="noStrike" cap="none">
                <a:solidFill>
                  <a:srgbClr val="E3D9C8"/>
                </a:solidFill>
                <a:latin typeface="Play"/>
                <a:ea typeface="Play"/>
                <a:cs typeface="Play"/>
                <a:sym typeface="Play"/>
              </a:rPr>
              <a:t>SKRIVENI SUSRET</a:t>
            </a:r>
            <a:endParaRPr/>
          </a:p>
        </p:txBody>
      </p:sp>
      <p:sp>
        <p:nvSpPr>
          <p:cNvPr id="117" name="Google Shape;117;p16"/>
          <p:cNvSpPr txBox="1"/>
          <p:nvPr/>
        </p:nvSpPr>
        <p:spPr>
          <a:xfrm>
            <a:off x="11532732" y="618808"/>
            <a:ext cx="5991206" cy="53784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b="0" i="0" u="none" strike="noStrike" cap="none">
                <a:solidFill>
                  <a:srgbClr val="E3D9C8"/>
                </a:solidFill>
                <a:latin typeface="Della Respira"/>
                <a:ea typeface="Della Respira"/>
                <a:cs typeface="Della Respira"/>
                <a:sym typeface="Della Respira"/>
              </a:rPr>
              <a:t>Mia Alić i Ali Pamuković </a:t>
            </a:r>
            <a:endParaRPr/>
          </a:p>
        </p:txBody>
      </p:sp>
      <p:sp>
        <p:nvSpPr>
          <p:cNvPr id="118" name="Google Shape;118;p16"/>
          <p:cNvSpPr txBox="1"/>
          <p:nvPr/>
        </p:nvSpPr>
        <p:spPr>
          <a:xfrm>
            <a:off x="11532732" y="95567"/>
            <a:ext cx="5991043" cy="58039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3399" b="1" i="0" u="none" strike="noStrike" cap="none">
                <a:solidFill>
                  <a:srgbClr val="3A1C22"/>
                </a:solidFill>
                <a:latin typeface="Play"/>
                <a:ea typeface="Play"/>
                <a:cs typeface="Play"/>
                <a:sym typeface="Play"/>
              </a:rPr>
              <a:t>GLUMCI:</a:t>
            </a:r>
            <a:endParaRPr/>
          </a:p>
        </p:txBody>
      </p:sp>
      <p:sp>
        <p:nvSpPr>
          <p:cNvPr id="119" name="Google Shape;119;p16"/>
          <p:cNvSpPr txBox="1"/>
          <p:nvPr/>
        </p:nvSpPr>
        <p:spPr>
          <a:xfrm>
            <a:off x="11531757" y="2367145"/>
            <a:ext cx="5991043" cy="58039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3399" b="1" i="0" u="none" strike="noStrike" cap="none">
                <a:solidFill>
                  <a:srgbClr val="3A1C22"/>
                </a:solidFill>
                <a:latin typeface="Play"/>
                <a:ea typeface="Play"/>
                <a:cs typeface="Play"/>
                <a:sym typeface="Play"/>
              </a:rPr>
              <a:t>MONTAŽA VIDEA</a:t>
            </a:r>
            <a:endParaRPr/>
          </a:p>
        </p:txBody>
      </p:sp>
      <p:sp>
        <p:nvSpPr>
          <p:cNvPr id="120" name="Google Shape;120;p16"/>
          <p:cNvSpPr txBox="1"/>
          <p:nvPr/>
        </p:nvSpPr>
        <p:spPr>
          <a:xfrm>
            <a:off x="11532894" y="1208715"/>
            <a:ext cx="5991043" cy="58039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3399" b="1" i="0" u="none" strike="noStrike" cap="none">
                <a:solidFill>
                  <a:srgbClr val="3A1C22"/>
                </a:solidFill>
                <a:latin typeface="Play"/>
                <a:ea typeface="Play"/>
                <a:cs typeface="Play"/>
                <a:sym typeface="Play"/>
              </a:rPr>
              <a:t>SCENARIJ:</a:t>
            </a:r>
            <a:endParaRPr/>
          </a:p>
        </p:txBody>
      </p:sp>
      <p:sp>
        <p:nvSpPr>
          <p:cNvPr id="121" name="Google Shape;121;p16"/>
          <p:cNvSpPr txBox="1"/>
          <p:nvPr/>
        </p:nvSpPr>
        <p:spPr>
          <a:xfrm>
            <a:off x="11532894" y="2938010"/>
            <a:ext cx="5991206" cy="53784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b="0" i="0" u="none" strike="noStrike" cap="none">
                <a:solidFill>
                  <a:srgbClr val="E3D9C8"/>
                </a:solidFill>
                <a:latin typeface="Della Respira"/>
                <a:ea typeface="Della Respira"/>
                <a:cs typeface="Della Respira"/>
                <a:sym typeface="Della Respira"/>
              </a:rPr>
              <a:t>Alina Gijo</a:t>
            </a:r>
            <a:endParaRPr/>
          </a:p>
        </p:txBody>
      </p:sp>
      <p:sp>
        <p:nvSpPr>
          <p:cNvPr id="122" name="Google Shape;122;p16"/>
          <p:cNvSpPr txBox="1"/>
          <p:nvPr/>
        </p:nvSpPr>
        <p:spPr>
          <a:xfrm>
            <a:off x="11532569" y="1781675"/>
            <a:ext cx="5991206" cy="53784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b="0" i="0" u="none" strike="noStrike" cap="none">
                <a:solidFill>
                  <a:srgbClr val="E3D9C8"/>
                </a:solidFill>
                <a:latin typeface="Della Respira"/>
                <a:ea typeface="Della Respira"/>
                <a:cs typeface="Della Respira"/>
                <a:sym typeface="Della Respira"/>
              </a:rPr>
              <a:t>Mia Alić </a:t>
            </a:r>
            <a:endParaRPr/>
          </a:p>
        </p:txBody>
      </p:sp>
      <p:pic>
        <p:nvPicPr>
          <p:cNvPr id="123" name="Google Shape;123;p16" title="0-02-05-7dab0261d0d68fcf79ba7e6540bb4637eb5f333602acf953eff9e5e1c5649dd7_5a027064403bb3b9.mp4">
            <a:hlinkClick r:id="rId3"/>
          </p:cNvPr>
          <p:cNvPicPr preferRelativeResize="0"/>
          <p:nvPr/>
        </p:nvPicPr>
        <p:blipFill>
          <a:blip r:embed="rId4">
            <a:alphaModFix/>
          </a:blip>
          <a:stretch>
            <a:fillRect/>
          </a:stretch>
        </p:blipFill>
        <p:spPr>
          <a:xfrm>
            <a:off x="2751362" y="3525575"/>
            <a:ext cx="12785275" cy="6743500"/>
          </a:xfrm>
          <a:prstGeom prst="rect">
            <a:avLst/>
          </a:prstGeom>
          <a:noFill/>
          <a:ln>
            <a:noFill/>
          </a:ln>
        </p:spPr>
      </p:pic>
      <p:sp>
        <p:nvSpPr>
          <p:cNvPr id="124" name="Google Shape;124;p16"/>
          <p:cNvSpPr/>
          <p:nvPr/>
        </p:nvSpPr>
        <p:spPr>
          <a:xfrm>
            <a:off x="1" y="7225860"/>
            <a:ext cx="2955392" cy="3061140"/>
          </a:xfrm>
          <a:custGeom>
            <a:avLst/>
            <a:gdLst/>
            <a:ahLst/>
            <a:cxnLst/>
            <a:rect l="l" t="t" r="r" b="b"/>
            <a:pathLst>
              <a:path w="2955392" h="3061140" extrusionOk="0">
                <a:moveTo>
                  <a:pt x="0" y="0"/>
                </a:moveTo>
                <a:lnTo>
                  <a:pt x="2955392" y="0"/>
                </a:lnTo>
                <a:lnTo>
                  <a:pt x="2955392" y="3061140"/>
                </a:lnTo>
                <a:lnTo>
                  <a:pt x="0" y="3061140"/>
                </a:lnTo>
                <a:lnTo>
                  <a:pt x="0" y="0"/>
                </a:lnTo>
                <a:close/>
              </a:path>
            </a:pathLst>
          </a:custGeom>
          <a:blipFill rotWithShape="1">
            <a:blip r:embed="rId5">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A0D0C"/>
        </a:solidFill>
        <a:effectLst/>
      </p:bgPr>
    </p:bg>
    <p:spTree>
      <p:nvGrpSpPr>
        <p:cNvPr id="1" name="Shape 128"/>
        <p:cNvGrpSpPr/>
        <p:nvPr/>
      </p:nvGrpSpPr>
      <p:grpSpPr>
        <a:xfrm>
          <a:off x="0" y="0"/>
          <a:ext cx="0" cy="0"/>
          <a:chOff x="0" y="0"/>
          <a:chExt cx="0" cy="0"/>
        </a:xfrm>
      </p:grpSpPr>
      <p:grpSp>
        <p:nvGrpSpPr>
          <p:cNvPr id="129" name="Google Shape;129;p17"/>
          <p:cNvGrpSpPr/>
          <p:nvPr/>
        </p:nvGrpSpPr>
        <p:grpSpPr>
          <a:xfrm>
            <a:off x="-269409" y="-1137348"/>
            <a:ext cx="19316375" cy="4680815"/>
            <a:chOff x="0" y="-38100"/>
            <a:chExt cx="5087440" cy="1232807"/>
          </a:xfrm>
        </p:grpSpPr>
        <p:sp>
          <p:nvSpPr>
            <p:cNvPr id="130" name="Google Shape;130;p17"/>
            <p:cNvSpPr/>
            <p:nvPr/>
          </p:nvSpPr>
          <p:spPr>
            <a:xfrm>
              <a:off x="0" y="0"/>
              <a:ext cx="5087440" cy="1194707"/>
            </a:xfrm>
            <a:custGeom>
              <a:avLst/>
              <a:gdLst/>
              <a:ahLst/>
              <a:cxnLst/>
              <a:rect l="l" t="t" r="r" b="b"/>
              <a:pathLst>
                <a:path w="5087440" h="1194707" extrusionOk="0">
                  <a:moveTo>
                    <a:pt x="0" y="0"/>
                  </a:moveTo>
                  <a:lnTo>
                    <a:pt x="5087440" y="0"/>
                  </a:lnTo>
                  <a:lnTo>
                    <a:pt x="5087440" y="1194707"/>
                  </a:lnTo>
                  <a:lnTo>
                    <a:pt x="0" y="1194707"/>
                  </a:lnTo>
                  <a:close/>
                </a:path>
              </a:pathLst>
            </a:custGeom>
            <a:solidFill>
              <a:srgbClr val="AB4545"/>
            </a:solidFill>
            <a:ln>
              <a:noFill/>
            </a:ln>
          </p:spPr>
        </p:sp>
        <p:sp>
          <p:nvSpPr>
            <p:cNvPr id="131" name="Google Shape;131;p17"/>
            <p:cNvSpPr txBox="1"/>
            <p:nvPr/>
          </p:nvSpPr>
          <p:spPr>
            <a:xfrm>
              <a:off x="0" y="-38100"/>
              <a:ext cx="5087440" cy="123280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2" name="Google Shape;132;p17"/>
          <p:cNvSpPr txBox="1"/>
          <p:nvPr/>
        </p:nvSpPr>
        <p:spPr>
          <a:xfrm>
            <a:off x="822889" y="1475415"/>
            <a:ext cx="10710006" cy="1258824"/>
          </a:xfrm>
          <a:prstGeom prst="rect">
            <a:avLst/>
          </a:prstGeom>
          <a:noFill/>
          <a:ln>
            <a:noFill/>
          </a:ln>
        </p:spPr>
        <p:txBody>
          <a:bodyPr spcFirstLastPara="1" wrap="square" lIns="0" tIns="0" rIns="0" bIns="0" anchor="t" anchorCtr="0">
            <a:spAutoFit/>
          </a:bodyPr>
          <a:lstStyle/>
          <a:p>
            <a:pPr marL="0" marR="0" lvl="0" indent="0" algn="l" rtl="0">
              <a:lnSpc>
                <a:spcPct val="98000"/>
              </a:lnSpc>
              <a:spcBef>
                <a:spcPts val="0"/>
              </a:spcBef>
              <a:spcAft>
                <a:spcPts val="0"/>
              </a:spcAft>
              <a:buNone/>
            </a:pPr>
            <a:r>
              <a:rPr lang="en-US" sz="9600" b="1" i="0" u="none" strike="noStrike" cap="none">
                <a:solidFill>
                  <a:srgbClr val="3A1C22"/>
                </a:solidFill>
                <a:latin typeface="Play"/>
                <a:ea typeface="Play"/>
                <a:cs typeface="Play"/>
                <a:sym typeface="Play"/>
              </a:rPr>
              <a:t>SCENA II</a:t>
            </a:r>
            <a:endParaRPr/>
          </a:p>
        </p:txBody>
      </p:sp>
      <p:sp>
        <p:nvSpPr>
          <p:cNvPr id="133" name="Google Shape;133;p17"/>
          <p:cNvSpPr txBox="1"/>
          <p:nvPr/>
        </p:nvSpPr>
        <p:spPr>
          <a:xfrm>
            <a:off x="821751" y="2776403"/>
            <a:ext cx="10710006" cy="545973"/>
          </a:xfrm>
          <a:prstGeom prst="rect">
            <a:avLst/>
          </a:prstGeom>
          <a:noFill/>
          <a:ln>
            <a:noFill/>
          </a:ln>
        </p:spPr>
        <p:txBody>
          <a:bodyPr spcFirstLastPara="1" wrap="square" lIns="0" tIns="0" rIns="0" bIns="0" anchor="t" anchorCtr="0">
            <a:spAutoFit/>
          </a:bodyPr>
          <a:lstStyle/>
          <a:p>
            <a:pPr marL="0" marR="0" lvl="0" indent="0" algn="l" rtl="0">
              <a:lnSpc>
                <a:spcPct val="98000"/>
              </a:lnSpc>
              <a:spcBef>
                <a:spcPts val="0"/>
              </a:spcBef>
              <a:spcAft>
                <a:spcPts val="0"/>
              </a:spcAft>
              <a:buNone/>
            </a:pPr>
            <a:r>
              <a:rPr lang="en-US" sz="4200" b="1" i="0" u="none" strike="noStrike" cap="none">
                <a:solidFill>
                  <a:srgbClr val="E3D9C8"/>
                </a:solidFill>
                <a:latin typeface="Play"/>
                <a:ea typeface="Play"/>
                <a:cs typeface="Play"/>
                <a:sym typeface="Play"/>
              </a:rPr>
              <a:t>VJEČNA LJUBAV</a:t>
            </a:r>
            <a:endParaRPr/>
          </a:p>
        </p:txBody>
      </p:sp>
      <p:sp>
        <p:nvSpPr>
          <p:cNvPr id="134" name="Google Shape;134;p17"/>
          <p:cNvSpPr txBox="1"/>
          <p:nvPr/>
        </p:nvSpPr>
        <p:spPr>
          <a:xfrm>
            <a:off x="11532732" y="618808"/>
            <a:ext cx="5991206" cy="53784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b="0" i="0" u="none" strike="noStrike" cap="none">
                <a:solidFill>
                  <a:srgbClr val="E3D9C8"/>
                </a:solidFill>
                <a:latin typeface="Della Respira"/>
                <a:ea typeface="Della Respira"/>
                <a:cs typeface="Della Respira"/>
                <a:sym typeface="Della Respira"/>
              </a:rPr>
              <a:t>Alina Gijo i Danin Osmanović </a:t>
            </a:r>
            <a:endParaRPr/>
          </a:p>
        </p:txBody>
      </p:sp>
      <p:sp>
        <p:nvSpPr>
          <p:cNvPr id="135" name="Google Shape;135;p17"/>
          <p:cNvSpPr txBox="1"/>
          <p:nvPr/>
        </p:nvSpPr>
        <p:spPr>
          <a:xfrm>
            <a:off x="11532732" y="95567"/>
            <a:ext cx="5991043" cy="58039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3399" b="1" i="0" u="none" strike="noStrike" cap="none">
                <a:solidFill>
                  <a:srgbClr val="3A1C22"/>
                </a:solidFill>
                <a:latin typeface="Play"/>
                <a:ea typeface="Play"/>
                <a:cs typeface="Play"/>
                <a:sym typeface="Play"/>
              </a:rPr>
              <a:t>GLUMCI:</a:t>
            </a:r>
            <a:endParaRPr/>
          </a:p>
        </p:txBody>
      </p:sp>
      <p:sp>
        <p:nvSpPr>
          <p:cNvPr id="136" name="Google Shape;136;p17"/>
          <p:cNvSpPr txBox="1"/>
          <p:nvPr/>
        </p:nvSpPr>
        <p:spPr>
          <a:xfrm>
            <a:off x="11531757" y="2367145"/>
            <a:ext cx="5991043" cy="58039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3399" b="1" i="0" u="none" strike="noStrike" cap="none">
                <a:solidFill>
                  <a:srgbClr val="3A1C22"/>
                </a:solidFill>
                <a:latin typeface="Play"/>
                <a:ea typeface="Play"/>
                <a:cs typeface="Play"/>
                <a:sym typeface="Play"/>
              </a:rPr>
              <a:t>MONTAŽA VIDEA</a:t>
            </a:r>
            <a:endParaRPr/>
          </a:p>
        </p:txBody>
      </p:sp>
      <p:sp>
        <p:nvSpPr>
          <p:cNvPr id="137" name="Google Shape;137;p17"/>
          <p:cNvSpPr txBox="1"/>
          <p:nvPr/>
        </p:nvSpPr>
        <p:spPr>
          <a:xfrm>
            <a:off x="11532894" y="1208715"/>
            <a:ext cx="5991043" cy="58039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3399" b="1" i="0" u="none" strike="noStrike" cap="none">
                <a:solidFill>
                  <a:srgbClr val="3A1C22"/>
                </a:solidFill>
                <a:latin typeface="Play"/>
                <a:ea typeface="Play"/>
                <a:cs typeface="Play"/>
                <a:sym typeface="Play"/>
              </a:rPr>
              <a:t>SCENARIJ:</a:t>
            </a:r>
            <a:endParaRPr/>
          </a:p>
        </p:txBody>
      </p:sp>
      <p:sp>
        <p:nvSpPr>
          <p:cNvPr id="138" name="Google Shape;138;p17"/>
          <p:cNvSpPr txBox="1"/>
          <p:nvPr/>
        </p:nvSpPr>
        <p:spPr>
          <a:xfrm>
            <a:off x="11532894" y="2938010"/>
            <a:ext cx="5991206" cy="53784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b="0" i="0" u="none" strike="noStrike" cap="none">
                <a:solidFill>
                  <a:srgbClr val="E3D9C8"/>
                </a:solidFill>
                <a:latin typeface="Della Respira"/>
                <a:ea typeface="Della Respira"/>
                <a:cs typeface="Della Respira"/>
                <a:sym typeface="Della Respira"/>
              </a:rPr>
              <a:t>Alina Gijo</a:t>
            </a:r>
            <a:endParaRPr/>
          </a:p>
        </p:txBody>
      </p:sp>
      <p:sp>
        <p:nvSpPr>
          <p:cNvPr id="139" name="Google Shape;139;p17"/>
          <p:cNvSpPr txBox="1"/>
          <p:nvPr/>
        </p:nvSpPr>
        <p:spPr>
          <a:xfrm>
            <a:off x="11532569" y="1781675"/>
            <a:ext cx="5991206" cy="53784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b="0" i="0" u="none" strike="noStrike" cap="none">
                <a:solidFill>
                  <a:srgbClr val="E3D9C8"/>
                </a:solidFill>
                <a:latin typeface="Della Respira"/>
                <a:ea typeface="Della Respira"/>
                <a:cs typeface="Della Respira"/>
                <a:sym typeface="Della Respira"/>
              </a:rPr>
              <a:t>Mia Alić </a:t>
            </a:r>
            <a:endParaRPr/>
          </a:p>
        </p:txBody>
      </p:sp>
      <p:pic>
        <p:nvPicPr>
          <p:cNvPr id="140" name="Google Shape;140;p17" title="0-02-05-8954e13745bc74f69a933143982d4f1be4c201a0514b8d7f7519bf77a118af2a_5605aafdf9e23841.mp4">
            <a:hlinkClick r:id="rId3"/>
          </p:cNvPr>
          <p:cNvPicPr preferRelativeResize="0"/>
          <p:nvPr/>
        </p:nvPicPr>
        <p:blipFill>
          <a:blip r:embed="rId4">
            <a:alphaModFix/>
          </a:blip>
          <a:stretch>
            <a:fillRect/>
          </a:stretch>
        </p:blipFill>
        <p:spPr>
          <a:xfrm>
            <a:off x="3089363" y="3525575"/>
            <a:ext cx="12109276" cy="6743500"/>
          </a:xfrm>
          <a:prstGeom prst="rect">
            <a:avLst/>
          </a:prstGeom>
          <a:noFill/>
          <a:ln>
            <a:noFill/>
          </a:ln>
        </p:spPr>
      </p:pic>
      <p:sp>
        <p:nvSpPr>
          <p:cNvPr id="141" name="Google Shape;141;p17"/>
          <p:cNvSpPr/>
          <p:nvPr/>
        </p:nvSpPr>
        <p:spPr>
          <a:xfrm rot="1651514">
            <a:off x="15263762" y="6923724"/>
            <a:ext cx="3080333" cy="3063531"/>
          </a:xfrm>
          <a:custGeom>
            <a:avLst/>
            <a:gdLst/>
            <a:ahLst/>
            <a:cxnLst/>
            <a:rect l="l" t="t" r="r" b="b"/>
            <a:pathLst>
              <a:path w="3077929" h="3061140" extrusionOk="0">
                <a:moveTo>
                  <a:pt x="0" y="0"/>
                </a:moveTo>
                <a:lnTo>
                  <a:pt x="3077929" y="0"/>
                </a:lnTo>
                <a:lnTo>
                  <a:pt x="3077929" y="3061140"/>
                </a:lnTo>
                <a:lnTo>
                  <a:pt x="0" y="3061140"/>
                </a:lnTo>
                <a:lnTo>
                  <a:pt x="0" y="0"/>
                </a:lnTo>
                <a:close/>
              </a:path>
            </a:pathLst>
          </a:custGeom>
          <a:blipFill rotWithShape="1">
            <a:blip r:embed="rId5">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A0D0C"/>
        </a:solidFill>
        <a:effectLst/>
      </p:bgPr>
    </p:bg>
    <p:spTree>
      <p:nvGrpSpPr>
        <p:cNvPr id="1" name="Shape 145"/>
        <p:cNvGrpSpPr/>
        <p:nvPr/>
      </p:nvGrpSpPr>
      <p:grpSpPr>
        <a:xfrm>
          <a:off x="0" y="0"/>
          <a:ext cx="0" cy="0"/>
          <a:chOff x="0" y="0"/>
          <a:chExt cx="0" cy="0"/>
        </a:xfrm>
      </p:grpSpPr>
      <p:grpSp>
        <p:nvGrpSpPr>
          <p:cNvPr id="146" name="Google Shape;146;p18"/>
          <p:cNvGrpSpPr/>
          <p:nvPr/>
        </p:nvGrpSpPr>
        <p:grpSpPr>
          <a:xfrm>
            <a:off x="-1143000" y="0"/>
            <a:ext cx="20574000" cy="10287000"/>
            <a:chOff x="0" y="0"/>
            <a:chExt cx="27432000" cy="13716000"/>
          </a:xfrm>
        </p:grpSpPr>
        <p:sp>
          <p:nvSpPr>
            <p:cNvPr id="147" name="Google Shape;147;p18"/>
            <p:cNvSpPr/>
            <p:nvPr/>
          </p:nvSpPr>
          <p:spPr>
            <a:xfrm rot="-5400000">
              <a:off x="137160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mt="25000"/>
              </a:blip>
              <a:stretch>
                <a:fillRect/>
              </a:stretch>
            </a:blipFill>
            <a:ln>
              <a:noFill/>
            </a:ln>
          </p:spPr>
        </p:sp>
        <p:sp>
          <p:nvSpPr>
            <p:cNvPr id="148" name="Google Shape;148;p18"/>
            <p:cNvSpPr/>
            <p:nvPr/>
          </p:nvSpPr>
          <p:spPr>
            <a:xfrm rot="5400000" flipH="1">
              <a:off x="0" y="0"/>
              <a:ext cx="13716000" cy="13716000"/>
            </a:xfrm>
            <a:custGeom>
              <a:avLst/>
              <a:gdLst/>
              <a:ahLst/>
              <a:cxnLst/>
              <a:rect l="l" t="t" r="r" b="b"/>
              <a:pathLst>
                <a:path w="13716000" h="13716000" extrusionOk="0">
                  <a:moveTo>
                    <a:pt x="0" y="13716000"/>
                  </a:moveTo>
                  <a:lnTo>
                    <a:pt x="13716000" y="13716000"/>
                  </a:lnTo>
                  <a:lnTo>
                    <a:pt x="13716000" y="0"/>
                  </a:lnTo>
                  <a:lnTo>
                    <a:pt x="0" y="0"/>
                  </a:lnTo>
                  <a:lnTo>
                    <a:pt x="0" y="13716000"/>
                  </a:lnTo>
                  <a:close/>
                </a:path>
              </a:pathLst>
            </a:custGeom>
            <a:blipFill rotWithShape="1">
              <a:blip r:embed="rId3">
                <a:alphaModFix amt="25000"/>
              </a:blip>
              <a:stretch>
                <a:fillRect/>
              </a:stretch>
            </a:blipFill>
            <a:ln>
              <a:noFill/>
            </a:ln>
          </p:spPr>
        </p:sp>
      </p:grpSp>
      <p:sp>
        <p:nvSpPr>
          <p:cNvPr id="149" name="Google Shape;149;p18"/>
          <p:cNvSpPr txBox="1"/>
          <p:nvPr/>
        </p:nvSpPr>
        <p:spPr>
          <a:xfrm>
            <a:off x="473649" y="1314392"/>
            <a:ext cx="8115300" cy="7967229"/>
          </a:xfrm>
          <a:prstGeom prst="rect">
            <a:avLst/>
          </a:prstGeom>
          <a:noFill/>
          <a:ln>
            <a:noFill/>
          </a:ln>
        </p:spPr>
        <p:txBody>
          <a:bodyPr spcFirstLastPara="1" wrap="square" lIns="0" tIns="0" rIns="0" bIns="0" anchor="t" anchorCtr="0">
            <a:spAutoFit/>
          </a:bodyPr>
          <a:lstStyle/>
          <a:p>
            <a:pPr marL="0" marR="0" lvl="0" indent="0" algn="ctr" rtl="0">
              <a:lnSpc>
                <a:spcPct val="98004"/>
              </a:lnSpc>
              <a:spcBef>
                <a:spcPts val="0"/>
              </a:spcBef>
              <a:spcAft>
                <a:spcPts val="0"/>
              </a:spcAft>
              <a:buNone/>
            </a:pPr>
            <a:r>
              <a:rPr lang="en-US" sz="15836" b="1" i="0" u="none" strike="noStrike" cap="none">
                <a:solidFill>
                  <a:srgbClr val="4E7EAC"/>
                </a:solidFill>
                <a:latin typeface="Play"/>
                <a:ea typeface="Play"/>
                <a:cs typeface="Play"/>
                <a:sym typeface="Play"/>
              </a:rPr>
              <a:t>HVALA VAM NA PAŽNJI</a:t>
            </a:r>
            <a:endParaRPr/>
          </a:p>
        </p:txBody>
      </p:sp>
      <p:sp>
        <p:nvSpPr>
          <p:cNvPr id="150" name="Google Shape;150;p18"/>
          <p:cNvSpPr/>
          <p:nvPr/>
        </p:nvSpPr>
        <p:spPr>
          <a:xfrm flipH="1">
            <a:off x="9469425" y="0"/>
            <a:ext cx="11108414" cy="10825654"/>
          </a:xfrm>
          <a:custGeom>
            <a:avLst/>
            <a:gdLst/>
            <a:ahLst/>
            <a:cxnLst/>
            <a:rect l="l" t="t" r="r" b="b"/>
            <a:pathLst>
              <a:path w="11108414" h="10825654" extrusionOk="0">
                <a:moveTo>
                  <a:pt x="11108414" y="0"/>
                </a:moveTo>
                <a:lnTo>
                  <a:pt x="0" y="0"/>
                </a:lnTo>
                <a:lnTo>
                  <a:pt x="0" y="10825654"/>
                </a:lnTo>
                <a:lnTo>
                  <a:pt x="11108414" y="10825654"/>
                </a:lnTo>
                <a:lnTo>
                  <a:pt x="11108414" y="0"/>
                </a:lnTo>
                <a:close/>
              </a:path>
            </a:pathLst>
          </a:custGeom>
          <a:blipFill rotWithShape="1">
            <a:blip r:embed="rId4">
              <a:alphaModFix/>
            </a:blip>
            <a:stretch>
              <a:fillRect/>
            </a:stretch>
          </a:blipFill>
          <a:ln>
            <a:noFill/>
          </a:ln>
        </p:spPr>
      </p:sp>
      <p:sp>
        <p:nvSpPr>
          <p:cNvPr id="151" name="Google Shape;151;p18"/>
          <p:cNvSpPr txBox="1"/>
          <p:nvPr/>
        </p:nvSpPr>
        <p:spPr>
          <a:xfrm>
            <a:off x="4958659" y="8859171"/>
            <a:ext cx="4510766" cy="911575"/>
          </a:xfrm>
          <a:prstGeom prst="rect">
            <a:avLst/>
          </a:prstGeom>
          <a:noFill/>
          <a:ln>
            <a:noFill/>
          </a:ln>
        </p:spPr>
        <p:txBody>
          <a:bodyPr spcFirstLastPara="1" wrap="square" lIns="0" tIns="0" rIns="0" bIns="0" anchor="t" anchorCtr="0">
            <a:spAutoFit/>
          </a:bodyPr>
          <a:lstStyle/>
          <a:p>
            <a:pPr marL="0" marR="0" lvl="0" indent="0" algn="l" rtl="0">
              <a:lnSpc>
                <a:spcPct val="98003"/>
              </a:lnSpc>
              <a:spcBef>
                <a:spcPts val="0"/>
              </a:spcBef>
              <a:spcAft>
                <a:spcPts val="0"/>
              </a:spcAft>
              <a:buNone/>
            </a:pPr>
            <a:r>
              <a:rPr lang="en-US" sz="3557" b="1" i="0" u="none" strike="noStrike" cap="none">
                <a:solidFill>
                  <a:srgbClr val="E3D9C8"/>
                </a:solidFill>
                <a:latin typeface="Play"/>
                <a:ea typeface="Play"/>
                <a:cs typeface="Play"/>
                <a:sym typeface="Play"/>
              </a:rPr>
              <a:t>DEVETI RAZREDI I BIBLIOTEKARKA</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174</Words>
  <Application>Microsoft Office PowerPoint</Application>
  <PresentationFormat>Custom</PresentationFormat>
  <Paragraphs>29</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Della Respira</vt:lpstr>
      <vt:lpstr>Play</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Senada</dc:creator>
  <cp:lastModifiedBy>Senada Šehović</cp:lastModifiedBy>
  <cp:revision>2</cp:revision>
  <dcterms:modified xsi:type="dcterms:W3CDTF">2025-04-02T09:14:58Z</dcterms:modified>
</cp:coreProperties>
</file>